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5"/>
  </p:notesMasterIdLst>
  <p:sldIdLst>
    <p:sldId id="256" r:id="rId2"/>
    <p:sldId id="257" r:id="rId3"/>
    <p:sldId id="258" r:id="rId4"/>
    <p:sldId id="261" r:id="rId5"/>
    <p:sldId id="260" r:id="rId6"/>
    <p:sldId id="262" r:id="rId7"/>
    <p:sldId id="259"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12C60-FED6-48B1-A0C0-4DB78A403AFE}" type="datetimeFigureOut">
              <a:rPr lang="en-US" smtClean="0"/>
              <a:t>5/15/2020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EFEF1-5250-43EF-B84D-C4AD90A0B44F}" type="slidenum">
              <a:rPr lang="en-US" smtClean="0"/>
              <a:t>‹#›</a:t>
            </a:fld>
            <a:endParaRPr lang="en-US"/>
          </a:p>
        </p:txBody>
      </p:sp>
    </p:spTree>
    <p:extLst>
      <p:ext uri="{BB962C8B-B14F-4D97-AF65-F5344CB8AC3E}">
        <p14:creationId xmlns:p14="http://schemas.microsoft.com/office/powerpoint/2010/main" val="4118166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9C779D84-294D-4841-86FD-CB27A4037C8D}" type="datetime1">
              <a:rPr lang="en-US" smtClean="0"/>
              <a:t>5/15/2020</a:t>
            </a:fld>
            <a:endParaRPr lang="en-US"/>
          </a:p>
        </p:txBody>
      </p:sp>
      <p:sp>
        <p:nvSpPr>
          <p:cNvPr id="5" name="Footer Placeholder 4"/>
          <p:cNvSpPr>
            <a:spLocks noGrp="1"/>
          </p:cNvSpPr>
          <p:nvPr>
            <p:ph type="ftr" sz="quarter" idx="11"/>
          </p:nvPr>
        </p:nvSpPr>
        <p:spPr/>
        <p:txBody>
          <a:bodyPr/>
          <a:lstStyle/>
          <a:p>
            <a:r>
              <a:rPr lang="en-US"/>
              <a:t>Introduction to Programming</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4BD8EF-07C1-44E5-805B-11585E4383B9}" type="datetime1">
              <a:rPr lang="en-US" smtClean="0"/>
              <a:t>5/15/2020</a:t>
            </a:fld>
            <a:endParaRPr lang="en-US"/>
          </a:p>
        </p:txBody>
      </p:sp>
      <p:sp>
        <p:nvSpPr>
          <p:cNvPr id="5" name="Footer Placeholder 4"/>
          <p:cNvSpPr>
            <a:spLocks noGrp="1"/>
          </p:cNvSpPr>
          <p:nvPr>
            <p:ph type="ftr" sz="quarter" idx="11"/>
          </p:nvPr>
        </p:nvSpPr>
        <p:spPr/>
        <p:txBody>
          <a:bodyPr/>
          <a:lstStyle/>
          <a:p>
            <a:r>
              <a:rPr lang="en-US"/>
              <a:t>Introduction to Programming</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578100-D8FD-433B-ABD4-4019A5C537E5}" type="datetime1">
              <a:rPr lang="en-US" smtClean="0"/>
              <a:t>5/15/2020</a:t>
            </a:fld>
            <a:endParaRPr lang="en-US"/>
          </a:p>
        </p:txBody>
      </p:sp>
      <p:sp>
        <p:nvSpPr>
          <p:cNvPr id="5" name="Footer Placeholder 4"/>
          <p:cNvSpPr>
            <a:spLocks noGrp="1"/>
          </p:cNvSpPr>
          <p:nvPr>
            <p:ph type="ftr" sz="quarter" idx="11"/>
          </p:nvPr>
        </p:nvSpPr>
        <p:spPr/>
        <p:txBody>
          <a:bodyPr/>
          <a:lstStyle/>
          <a:p>
            <a:r>
              <a:rPr lang="en-US"/>
              <a:t>Introduction to Programming</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28C0B-D756-4FBE-91EC-4BC13DCE7579}" type="datetime1">
              <a:rPr lang="en-US" smtClean="0"/>
              <a:t>5/15/2020</a:t>
            </a:fld>
            <a:endParaRPr lang="en-US"/>
          </a:p>
        </p:txBody>
      </p:sp>
      <p:sp>
        <p:nvSpPr>
          <p:cNvPr id="5" name="Footer Placeholder 4"/>
          <p:cNvSpPr>
            <a:spLocks noGrp="1"/>
          </p:cNvSpPr>
          <p:nvPr>
            <p:ph type="ftr" sz="quarter" idx="11"/>
          </p:nvPr>
        </p:nvSpPr>
        <p:spPr/>
        <p:txBody>
          <a:bodyPr/>
          <a:lstStyle/>
          <a:p>
            <a:r>
              <a:rPr lang="en-US"/>
              <a:t>Introduction to Programming</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C80B8DE8-675B-4D82-8027-9A8253142EE6}" type="datetime1">
              <a:rPr lang="en-US" smtClean="0"/>
              <a:t>5/15/2020</a:t>
            </a:fld>
            <a:endParaRPr lang="en-US"/>
          </a:p>
        </p:txBody>
      </p:sp>
      <p:sp>
        <p:nvSpPr>
          <p:cNvPr id="5" name="Footer Placeholder 4"/>
          <p:cNvSpPr>
            <a:spLocks noGrp="1"/>
          </p:cNvSpPr>
          <p:nvPr>
            <p:ph type="ftr" sz="quarter" idx="11"/>
          </p:nvPr>
        </p:nvSpPr>
        <p:spPr/>
        <p:txBody>
          <a:bodyPr/>
          <a:lstStyle/>
          <a:p>
            <a:r>
              <a:rPr lang="en-US"/>
              <a:t>Introduction to Programming</a:t>
            </a:r>
          </a:p>
        </p:txBody>
      </p:sp>
      <p:sp>
        <p:nvSpPr>
          <p:cNvPr id="6" name="Slide Number Placeholder 5"/>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BFEB53-4DCD-482C-8287-BB29457F717E}" type="datetime1">
              <a:rPr lang="en-US" smtClean="0"/>
              <a:t>5/15/2020</a:t>
            </a:fld>
            <a:endParaRPr lang="en-US"/>
          </a:p>
        </p:txBody>
      </p:sp>
      <p:sp>
        <p:nvSpPr>
          <p:cNvPr id="6" name="Footer Placeholder 5"/>
          <p:cNvSpPr>
            <a:spLocks noGrp="1"/>
          </p:cNvSpPr>
          <p:nvPr>
            <p:ph type="ftr" sz="quarter" idx="11"/>
          </p:nvPr>
        </p:nvSpPr>
        <p:spPr/>
        <p:txBody>
          <a:bodyPr/>
          <a:lstStyle/>
          <a:p>
            <a:r>
              <a:rPr lang="en-US"/>
              <a:t>Introduction to Programming</a:t>
            </a:r>
          </a:p>
        </p:txBody>
      </p:sp>
      <p:sp>
        <p:nvSpPr>
          <p:cNvPr id="7" name="Slide Number Placeholder 6"/>
          <p:cNvSpPr>
            <a:spLocks noGrp="1"/>
          </p:cNvSpPr>
          <p:nvPr>
            <p:ph type="sldNum" sz="quarter" idx="12"/>
          </p:nvPr>
        </p:nvSpPr>
        <p:spPr/>
        <p:txBody>
          <a:bodyPr/>
          <a:lstStyle/>
          <a:p>
            <a:fld id="{AEA9FEB3-C3DA-4C52-B0AC-BA966F8E9AAC}"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079BE2-D084-437C-B6A3-C4690E7518F3}" type="datetime1">
              <a:rPr lang="en-US" smtClean="0"/>
              <a:t>5/15/2020</a:t>
            </a:fld>
            <a:endParaRPr lang="en-US"/>
          </a:p>
        </p:txBody>
      </p:sp>
      <p:sp>
        <p:nvSpPr>
          <p:cNvPr id="8" name="Footer Placeholder 7"/>
          <p:cNvSpPr>
            <a:spLocks noGrp="1"/>
          </p:cNvSpPr>
          <p:nvPr>
            <p:ph type="ftr" sz="quarter" idx="11"/>
          </p:nvPr>
        </p:nvSpPr>
        <p:spPr/>
        <p:txBody>
          <a:bodyPr/>
          <a:lstStyle/>
          <a:p>
            <a:r>
              <a:rPr lang="en-US"/>
              <a:t>Introduction to Programming</a:t>
            </a:r>
          </a:p>
        </p:txBody>
      </p:sp>
      <p:sp>
        <p:nvSpPr>
          <p:cNvPr id="9" name="Slide Number Placeholder 8"/>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C035A1-E7FF-408C-B45B-4F617CB3F3BD}" type="datetime1">
              <a:rPr lang="en-US" smtClean="0"/>
              <a:t>5/15/2020</a:t>
            </a:fld>
            <a:endParaRPr lang="en-US"/>
          </a:p>
        </p:txBody>
      </p:sp>
      <p:sp>
        <p:nvSpPr>
          <p:cNvPr id="4" name="Footer Placeholder 3"/>
          <p:cNvSpPr>
            <a:spLocks noGrp="1"/>
          </p:cNvSpPr>
          <p:nvPr>
            <p:ph type="ftr" sz="quarter" idx="11"/>
          </p:nvPr>
        </p:nvSpPr>
        <p:spPr/>
        <p:txBody>
          <a:bodyPr/>
          <a:lstStyle/>
          <a:p>
            <a:r>
              <a:rPr lang="en-US"/>
              <a:t>Introduction to Programming</a:t>
            </a:r>
          </a:p>
        </p:txBody>
      </p:sp>
      <p:sp>
        <p:nvSpPr>
          <p:cNvPr id="5" name="Slide Number Placeholder 4"/>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A0CBD-F012-458F-BD51-6B33B287D0F4}" type="datetime1">
              <a:rPr lang="en-US" smtClean="0"/>
              <a:t>5/15/2020</a:t>
            </a:fld>
            <a:endParaRPr lang="en-US"/>
          </a:p>
        </p:txBody>
      </p:sp>
      <p:sp>
        <p:nvSpPr>
          <p:cNvPr id="3" name="Footer Placeholder 2"/>
          <p:cNvSpPr>
            <a:spLocks noGrp="1"/>
          </p:cNvSpPr>
          <p:nvPr>
            <p:ph type="ftr" sz="quarter" idx="11"/>
          </p:nvPr>
        </p:nvSpPr>
        <p:spPr/>
        <p:txBody>
          <a:bodyPr/>
          <a:lstStyle/>
          <a:p>
            <a:r>
              <a:rPr lang="en-US"/>
              <a:t>Introduction to Programming</a:t>
            </a:r>
          </a:p>
        </p:txBody>
      </p:sp>
      <p:sp>
        <p:nvSpPr>
          <p:cNvPr id="4" name="Slide Number Placeholder 3"/>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4B02DFC9-AAD1-4431-8F32-516FCD2D9359}" type="datetime1">
              <a:rPr lang="en-US" smtClean="0"/>
              <a:t>5/15/2020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Introduction to Programming</a:t>
            </a: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EA9FEB3-C3DA-4C52-B0AC-BA966F8E9A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4D11C6-C262-4CDD-AB3A-41C801FD20E4}" type="datetime1">
              <a:rPr lang="en-US" smtClean="0"/>
              <a:t>5/15/2020</a:t>
            </a:fld>
            <a:endParaRPr lang="en-US"/>
          </a:p>
        </p:txBody>
      </p:sp>
      <p:sp>
        <p:nvSpPr>
          <p:cNvPr id="6" name="Footer Placeholder 5"/>
          <p:cNvSpPr>
            <a:spLocks noGrp="1"/>
          </p:cNvSpPr>
          <p:nvPr>
            <p:ph type="ftr" sz="quarter" idx="11"/>
          </p:nvPr>
        </p:nvSpPr>
        <p:spPr/>
        <p:txBody>
          <a:bodyPr/>
          <a:lstStyle/>
          <a:p>
            <a:r>
              <a:rPr lang="en-US"/>
              <a:t>Introduction to Programming</a:t>
            </a:r>
          </a:p>
        </p:txBody>
      </p:sp>
      <p:sp>
        <p:nvSpPr>
          <p:cNvPr id="7" name="Slide Number Placeholder 6"/>
          <p:cNvSpPr>
            <a:spLocks noGrp="1"/>
          </p:cNvSpPr>
          <p:nvPr>
            <p:ph type="sldNum" sz="quarter" idx="12"/>
          </p:nvPr>
        </p:nvSpPr>
        <p:spPr/>
        <p:txBody>
          <a:bodyPr/>
          <a:lstStyle/>
          <a:p>
            <a:fld id="{AEA9FEB3-C3DA-4C52-B0AC-BA966F8E9A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F8F796E-997A-42F5-8613-7EF252CE1AE4}" type="datetime1">
              <a:rPr lang="en-US" smtClean="0"/>
              <a:t>5/15/2020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a:t>Introduction to Programming</a:t>
            </a: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EA9FEB3-C3DA-4C52-B0AC-BA966F8E9A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34642" y="1798626"/>
            <a:ext cx="5856601" cy="1204306"/>
          </a:xfrm>
        </p:spPr>
        <p:txBody>
          <a:bodyPr/>
          <a:lstStyle/>
          <a:p>
            <a:r>
              <a:rPr lang="en-US" sz="2800" i="1" dirty="0">
                <a:solidFill>
                  <a:schemeClr val="accent2">
                    <a:lumMod val="75000"/>
                  </a:schemeClr>
                </a:solidFill>
              </a:rPr>
              <a:t>Introduction to Programming</a:t>
            </a:r>
          </a:p>
        </p:txBody>
      </p:sp>
      <p:sp>
        <p:nvSpPr>
          <p:cNvPr id="3" name="Subtitle 2"/>
          <p:cNvSpPr>
            <a:spLocks noGrp="1"/>
          </p:cNvSpPr>
          <p:nvPr>
            <p:ph type="subTitle" idx="1"/>
          </p:nvPr>
        </p:nvSpPr>
        <p:spPr/>
        <p:txBody>
          <a:bodyPr/>
          <a:lstStyle/>
          <a:p>
            <a:r>
              <a:rPr lang="en-US" i="1" dirty="0">
                <a:solidFill>
                  <a:schemeClr val="accent2">
                    <a:lumMod val="75000"/>
                  </a:schemeClr>
                </a:solidFill>
              </a:rPr>
              <a:t>A Lecture for the </a:t>
            </a:r>
            <a:r>
              <a:rPr lang="en-US" i="1" dirty="0" err="1">
                <a:solidFill>
                  <a:schemeClr val="accent2">
                    <a:lumMod val="75000"/>
                  </a:schemeClr>
                </a:solidFill>
              </a:rPr>
              <a:t>c++</a:t>
            </a:r>
            <a:r>
              <a:rPr lang="en-US" i="1" dirty="0">
                <a:solidFill>
                  <a:schemeClr val="accent2">
                    <a:lumMod val="75000"/>
                  </a:schemeClr>
                </a:solidFill>
              </a:rPr>
              <a:t> Course</a:t>
            </a:r>
          </a:p>
        </p:txBody>
      </p:sp>
      <p:sp>
        <p:nvSpPr>
          <p:cNvPr id="4" name="TextBox 3"/>
          <p:cNvSpPr txBox="1"/>
          <p:nvPr/>
        </p:nvSpPr>
        <p:spPr>
          <a:xfrm>
            <a:off x="2490216" y="5029200"/>
            <a:ext cx="6629400" cy="1846659"/>
          </a:xfrm>
          <a:prstGeom prst="rect">
            <a:avLst/>
          </a:prstGeom>
          <a:noFill/>
        </p:spPr>
        <p:txBody>
          <a:bodyPr wrap="square" rtlCol="0">
            <a:spAutoFit/>
          </a:bodyPr>
          <a:lstStyle/>
          <a:p>
            <a:r>
              <a:rPr lang="en-US" b="1" dirty="0">
                <a:solidFill>
                  <a:schemeClr val="bg1"/>
                </a:solidFill>
              </a:rPr>
              <a:t>Each slide has its own narration in an audio file.  </a:t>
            </a:r>
            <a:br>
              <a:rPr lang="en-US" b="1" dirty="0">
                <a:solidFill>
                  <a:schemeClr val="bg1"/>
                </a:solidFill>
              </a:rPr>
            </a:br>
            <a:r>
              <a:rPr lang="en-US" b="1" dirty="0">
                <a:solidFill>
                  <a:schemeClr val="bg1"/>
                </a:solidFill>
              </a:rPr>
              <a:t>For the explanation of any slide, click on the audio icon to start the narration.</a:t>
            </a:r>
          </a:p>
          <a:p>
            <a:endParaRPr lang="en-US" sz="2400" b="1" dirty="0">
              <a:solidFill>
                <a:schemeClr val="bg1"/>
              </a:solidFill>
            </a:endParaRPr>
          </a:p>
          <a:p>
            <a:pPr lvl="2"/>
            <a:r>
              <a:rPr lang="en-US" sz="1200" dirty="0">
                <a:solidFill>
                  <a:schemeClr val="bg1"/>
                </a:solidFill>
              </a:rPr>
              <a:t>The Professor‘s </a:t>
            </a:r>
            <a:r>
              <a:rPr lang="en-US" sz="1200">
                <a:solidFill>
                  <a:schemeClr val="bg1"/>
                </a:solidFill>
              </a:rPr>
              <a:t>C++ Course</a:t>
            </a:r>
            <a:r>
              <a:rPr lang="en-US" sz="1200" dirty="0">
                <a:solidFill>
                  <a:schemeClr val="bg1"/>
                </a:solidFill>
              </a:rPr>
              <a:t> by Linda W. Friedman is licensed under a </a:t>
            </a:r>
            <a:br>
              <a:rPr lang="en-US" sz="1200" dirty="0">
                <a:solidFill>
                  <a:schemeClr val="bg1"/>
                </a:solidFill>
              </a:rPr>
            </a:br>
            <a:r>
              <a:rPr lang="en-US" sz="1200" dirty="0">
                <a:solidFill>
                  <a:schemeClr val="bg1"/>
                </a:solidFill>
              </a:rPr>
              <a:t>Creative Commons Attribution-</a:t>
            </a:r>
            <a:r>
              <a:rPr lang="en-US" sz="1200" dirty="0" err="1">
                <a:solidFill>
                  <a:schemeClr val="bg1"/>
                </a:solidFill>
              </a:rPr>
              <a:t>NonCommercial</a:t>
            </a:r>
            <a:r>
              <a:rPr lang="en-US" sz="1200" dirty="0">
                <a:solidFill>
                  <a:schemeClr val="bg1"/>
                </a:solidFill>
              </a:rPr>
              <a:t>-</a:t>
            </a:r>
            <a:r>
              <a:rPr lang="en-US" sz="1200" dirty="0" err="1">
                <a:solidFill>
                  <a:schemeClr val="bg1"/>
                </a:solidFill>
              </a:rPr>
              <a:t>ShareAlike</a:t>
            </a:r>
            <a:r>
              <a:rPr lang="en-US" sz="1200" dirty="0">
                <a:solidFill>
                  <a:schemeClr val="bg1"/>
                </a:solidFill>
              </a:rPr>
              <a:t> 3.0 </a:t>
            </a:r>
            <a:r>
              <a:rPr lang="en-US" sz="1200" dirty="0" err="1">
                <a:solidFill>
                  <a:schemeClr val="bg1"/>
                </a:solidFill>
              </a:rPr>
              <a:t>Unported</a:t>
            </a:r>
            <a:r>
              <a:rPr lang="en-US" sz="1200" dirty="0">
                <a:solidFill>
                  <a:schemeClr val="bg1"/>
                </a:solidFill>
              </a:rPr>
              <a:t> License.</a:t>
            </a:r>
            <a:endParaRPr lang="en-US"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291071"/>
            <a:ext cx="83820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8265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Languages</a:t>
            </a:r>
          </a:p>
        </p:txBody>
      </p:sp>
      <p:sp>
        <p:nvSpPr>
          <p:cNvPr id="5" name="Rectangle 1"/>
          <p:cNvSpPr>
            <a:spLocks noChangeArrowheads="1"/>
          </p:cNvSpPr>
          <p:nvPr/>
        </p:nvSpPr>
        <p:spPr bwMode="auto">
          <a:xfrm>
            <a:off x="2657475" y="2378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1pPr>
            <a:lvl2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2pPr>
            <a:lvl3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3pPr>
            <a:lvl4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4pPr>
            <a:lvl5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5pPr>
            <a:lvl6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6pPr>
            <a:lvl7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7pPr>
            <a:lvl8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8pPr>
            <a:lvl9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34925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Content Placeholder 5"/>
          <p:cNvSpPr>
            <a:spLocks noGrp="1"/>
          </p:cNvSpPr>
          <p:nvPr>
            <p:ph idx="1"/>
          </p:nvPr>
        </p:nvSpPr>
        <p:spPr/>
        <p:txBody>
          <a:bodyPr>
            <a:normAutofit/>
          </a:bodyPr>
          <a:lstStyle/>
          <a:p>
            <a:r>
              <a:rPr lang="en-US" dirty="0"/>
              <a:t>Third generation ‑ Compiler Languages</a:t>
            </a:r>
          </a:p>
          <a:p>
            <a:pPr lvl="1"/>
            <a:r>
              <a:rPr lang="en-US" dirty="0"/>
              <a:t>High‑level, machine independent, more English‑like, more natural. Each high-level language statement translates to several low-level language statements, e.g.:</a:t>
            </a:r>
          </a:p>
          <a:p>
            <a:pPr marL="237744" lvl="2" indent="0">
              <a:buNone/>
            </a:pPr>
            <a:r>
              <a:rPr lang="en-US" dirty="0"/>
              <a:t>GROSSPAY = BASEPAY + OVERPAY</a:t>
            </a:r>
          </a:p>
          <a:p>
            <a:pPr lvl="1"/>
            <a:r>
              <a:rPr lang="en-US" dirty="0"/>
              <a:t>Use compilers to translate from the high‑level language into machine language.</a:t>
            </a:r>
          </a:p>
          <a:p>
            <a:pPr lvl="1"/>
            <a:r>
              <a:rPr lang="en-US" dirty="0"/>
              <a:t>A compiler is a translator program that transforms high-level program code into a low-level machine-level executable program.</a:t>
            </a:r>
          </a:p>
          <a:p>
            <a:pPr lvl="1"/>
            <a:r>
              <a:rPr lang="en-US" dirty="0"/>
              <a:t>Compilers translate the whole program first, then execute the object program.</a:t>
            </a:r>
          </a:p>
          <a:p>
            <a:pPr lvl="1"/>
            <a:r>
              <a:rPr lang="en-US" dirty="0"/>
              <a:t>High-level languages are more English-like, easier to code, more costly to run, less flexible.  </a:t>
            </a:r>
            <a:r>
              <a:rPr lang="en-US" i="1" dirty="0"/>
              <a:t>e.g</a:t>
            </a:r>
            <a:r>
              <a:rPr lang="en-US" dirty="0"/>
              <a:t>., FORTRAN, BASIC, COBOL, PL/1, ALGOL, APL, Pascal, SIMSCRIPT, Smalltalk, C, C++, Java, Python.</a:t>
            </a:r>
          </a:p>
        </p:txBody>
      </p:sp>
      <p:sp>
        <p:nvSpPr>
          <p:cNvPr id="7" name="Footer Placeholder 6"/>
          <p:cNvSpPr>
            <a:spLocks noGrp="1"/>
          </p:cNvSpPr>
          <p:nvPr>
            <p:ph type="ftr" sz="quarter" idx="11"/>
          </p:nvPr>
        </p:nvSpPr>
        <p:spPr/>
        <p:txBody>
          <a:bodyPr/>
          <a:lstStyle/>
          <a:p>
            <a:r>
              <a:rPr lang="en-US"/>
              <a:t>Introduction to Programming</a:t>
            </a:r>
          </a:p>
        </p:txBody>
      </p:sp>
      <p:sp>
        <p:nvSpPr>
          <p:cNvPr id="8" name="Slide Number Placeholder 7"/>
          <p:cNvSpPr>
            <a:spLocks noGrp="1"/>
          </p:cNvSpPr>
          <p:nvPr>
            <p:ph type="sldNum" sz="quarter" idx="12"/>
          </p:nvPr>
        </p:nvSpPr>
        <p:spPr/>
        <p:txBody>
          <a:bodyPr/>
          <a:lstStyle/>
          <a:p>
            <a:fld id="{AEA9FEB3-C3DA-4C52-B0AC-BA966F8E9AAC}" type="slidenum">
              <a:rPr lang="en-US" smtClean="0"/>
              <a:t>10</a:t>
            </a:fld>
            <a:endParaRPr lang="en-US"/>
          </a:p>
        </p:txBody>
      </p:sp>
    </p:spTree>
    <p:extLst>
      <p:ext uri="{BB962C8B-B14F-4D97-AF65-F5344CB8AC3E}">
        <p14:creationId xmlns:p14="http://schemas.microsoft.com/office/powerpoint/2010/main" val="3251899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Languages</a:t>
            </a:r>
          </a:p>
        </p:txBody>
      </p:sp>
      <p:sp>
        <p:nvSpPr>
          <p:cNvPr id="19" name="Content Placeholder 18"/>
          <p:cNvSpPr>
            <a:spLocks noGrp="1"/>
          </p:cNvSpPr>
          <p:nvPr>
            <p:ph idx="1"/>
          </p:nvPr>
        </p:nvSpPr>
        <p:spPr/>
        <p:txBody>
          <a:bodyPr/>
          <a:lstStyle/>
          <a:p>
            <a:r>
              <a:rPr lang="en-US" dirty="0"/>
              <a:t>High‑level Language Translators</a:t>
            </a:r>
          </a:p>
        </p:txBody>
      </p:sp>
      <p:sp>
        <p:nvSpPr>
          <p:cNvPr id="7" name="Footer Placeholder 6"/>
          <p:cNvSpPr>
            <a:spLocks noGrp="1"/>
          </p:cNvSpPr>
          <p:nvPr>
            <p:ph type="ftr" sz="quarter" idx="11"/>
          </p:nvPr>
        </p:nvSpPr>
        <p:spPr/>
        <p:txBody>
          <a:bodyPr/>
          <a:lstStyle/>
          <a:p>
            <a:r>
              <a:rPr lang="en-US"/>
              <a:t>Introduction to Programming</a:t>
            </a:r>
          </a:p>
        </p:txBody>
      </p:sp>
      <p:sp>
        <p:nvSpPr>
          <p:cNvPr id="8" name="Slide Number Placeholder 7"/>
          <p:cNvSpPr>
            <a:spLocks noGrp="1"/>
          </p:cNvSpPr>
          <p:nvPr>
            <p:ph type="sldNum" sz="quarter" idx="12"/>
          </p:nvPr>
        </p:nvSpPr>
        <p:spPr/>
        <p:txBody>
          <a:bodyPr/>
          <a:lstStyle/>
          <a:p>
            <a:fld id="{AEA9FEB3-C3DA-4C52-B0AC-BA966F8E9AAC}" type="slidenum">
              <a:rPr lang="en-US" smtClean="0"/>
              <a:t>11</a:t>
            </a:fld>
            <a:endParaRPr lang="en-US"/>
          </a:p>
        </p:txBody>
      </p:sp>
      <p:sp>
        <p:nvSpPr>
          <p:cNvPr id="5" name="Rectangle 1"/>
          <p:cNvSpPr>
            <a:spLocks noChangeArrowheads="1"/>
          </p:cNvSpPr>
          <p:nvPr/>
        </p:nvSpPr>
        <p:spPr bwMode="auto">
          <a:xfrm>
            <a:off x="2657475" y="2378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1pPr>
            <a:lvl2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2pPr>
            <a:lvl3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3pPr>
            <a:lvl4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4pPr>
            <a:lvl5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5pPr>
            <a:lvl6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6pPr>
            <a:lvl7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7pPr>
            <a:lvl8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8pPr>
            <a:lvl9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34925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8"/>
          <p:cNvSpPr/>
          <p:nvPr/>
        </p:nvSpPr>
        <p:spPr>
          <a:xfrm>
            <a:off x="1143000" y="3276600"/>
            <a:ext cx="1219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source program</a:t>
            </a:r>
          </a:p>
        </p:txBody>
      </p:sp>
      <p:sp>
        <p:nvSpPr>
          <p:cNvPr id="13" name="Rectangle 12"/>
          <p:cNvSpPr/>
          <p:nvPr/>
        </p:nvSpPr>
        <p:spPr>
          <a:xfrm>
            <a:off x="6027186" y="3276600"/>
            <a:ext cx="1219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object program</a:t>
            </a:r>
          </a:p>
        </p:txBody>
      </p:sp>
      <p:sp>
        <p:nvSpPr>
          <p:cNvPr id="14" name="Rectangle 13"/>
          <p:cNvSpPr/>
          <p:nvPr/>
        </p:nvSpPr>
        <p:spPr>
          <a:xfrm>
            <a:off x="3410339" y="3259494"/>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compiler</a:t>
            </a:r>
          </a:p>
          <a:p>
            <a:pPr algn="ctr"/>
            <a:r>
              <a:rPr lang="en-US" dirty="0"/>
              <a:t>or</a:t>
            </a:r>
          </a:p>
          <a:p>
            <a:pPr algn="ctr"/>
            <a:r>
              <a:rPr lang="en-US" dirty="0"/>
              <a:t>interpreter</a:t>
            </a:r>
          </a:p>
        </p:txBody>
      </p:sp>
      <p:cxnSp>
        <p:nvCxnSpPr>
          <p:cNvPr id="11" name="Straight Arrow Connector 10"/>
          <p:cNvCxnSpPr/>
          <p:nvPr/>
        </p:nvCxnSpPr>
        <p:spPr>
          <a:xfrm flipV="1">
            <a:off x="2391747" y="3749354"/>
            <a:ext cx="905069" cy="6219"/>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5014814" y="3727581"/>
            <a:ext cx="905069" cy="6219"/>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2431390642"/>
              </p:ext>
            </p:extLst>
          </p:nvPr>
        </p:nvGraphicFramePr>
        <p:xfrm>
          <a:off x="1219200" y="1542674"/>
          <a:ext cx="6370002" cy="1280160"/>
        </p:xfrm>
        <a:graphic>
          <a:graphicData uri="http://schemas.openxmlformats.org/drawingml/2006/table">
            <a:tbl>
              <a:tblPr/>
              <a:tblGrid>
                <a:gridCol w="2979126">
                  <a:extLst>
                    <a:ext uri="{9D8B030D-6E8A-4147-A177-3AD203B41FA5}">
                      <a16:colId xmlns:a16="http://schemas.microsoft.com/office/drawing/2014/main" val="20000"/>
                    </a:ext>
                  </a:extLst>
                </a:gridCol>
                <a:gridCol w="3390876">
                  <a:extLst>
                    <a:ext uri="{9D8B030D-6E8A-4147-A177-3AD203B41FA5}">
                      <a16:colId xmlns:a16="http://schemas.microsoft.com/office/drawing/2014/main" val="20001"/>
                    </a:ext>
                  </a:extLst>
                </a:gridCol>
              </a:tblGrid>
              <a:tr h="0">
                <a:tc>
                  <a:txBody>
                    <a:bodyPr/>
                    <a:lstStyle/>
                    <a:p>
                      <a:pPr marL="0" marR="0" algn="ctr">
                        <a:spcBef>
                          <a:spcPts val="0"/>
                        </a:spcBef>
                        <a:spcAft>
                          <a:spcPts val="0"/>
                        </a:spcAft>
                      </a:pPr>
                      <a:r>
                        <a:rPr lang="en-US" sz="1400" b="1" i="1" dirty="0">
                          <a:effectLst/>
                          <a:latin typeface="Times New Roman"/>
                          <a:ea typeface="Times New Roman"/>
                        </a:rPr>
                        <a:t>Compilers</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marL="0" marR="0" algn="ctr">
                        <a:spcBef>
                          <a:spcPts val="0"/>
                        </a:spcBef>
                        <a:spcAft>
                          <a:spcPts val="0"/>
                        </a:spcAft>
                      </a:pPr>
                      <a:r>
                        <a:rPr lang="en-US" sz="1400" b="1" i="1">
                          <a:effectLst/>
                          <a:latin typeface="Times New Roman"/>
                          <a:ea typeface="Times New Roman"/>
                        </a:rPr>
                        <a:t>Interpreters</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extLst>
                  <a:ext uri="{0D108BD9-81ED-4DB2-BD59-A6C34878D82A}">
                    <a16:rowId xmlns:a16="http://schemas.microsoft.com/office/drawing/2014/main" val="10000"/>
                  </a:ext>
                </a:extLst>
              </a:tr>
              <a:tr h="0">
                <a:tc>
                  <a:txBody>
                    <a:bodyPr/>
                    <a:lstStyle/>
                    <a:p>
                      <a:pPr marL="0" marR="0">
                        <a:spcBef>
                          <a:spcPts val="0"/>
                        </a:spcBef>
                        <a:spcAft>
                          <a:spcPts val="0"/>
                        </a:spcAft>
                        <a:tabLst>
                          <a:tab pos="2809875" algn="l"/>
                          <a:tab pos="5005070" algn="r"/>
                        </a:tabLst>
                      </a:pPr>
                      <a:r>
                        <a:rPr lang="en-US" sz="1400" dirty="0">
                          <a:effectLst/>
                          <a:latin typeface="Times New Roman"/>
                          <a:ea typeface="Times New Roman"/>
                        </a:rPr>
                        <a:t>Slower</a:t>
                      </a:r>
                      <a:r>
                        <a:rPr lang="en-US" sz="1400" b="1" dirty="0">
                          <a:effectLst/>
                          <a:latin typeface="Times New Roman"/>
                          <a:ea typeface="Times New Roman"/>
                        </a:rPr>
                        <a:t> </a:t>
                      </a:r>
                      <a:r>
                        <a:rPr lang="en-US" sz="1400" dirty="0">
                          <a:effectLst/>
                          <a:latin typeface="Times New Roman"/>
                          <a:ea typeface="Times New Roman"/>
                        </a:rPr>
                        <a:t>translation	</a:t>
                      </a:r>
                      <a:endParaRPr lang="en-US" sz="1100" dirty="0">
                        <a:effectLst/>
                        <a:latin typeface="Times New Roman"/>
                        <a:ea typeface="Times New Roman"/>
                      </a:endParaRPr>
                    </a:p>
                    <a:p>
                      <a:pPr marL="0" marR="0">
                        <a:spcBef>
                          <a:spcPts val="0"/>
                        </a:spcBef>
                        <a:spcAft>
                          <a:spcPts val="0"/>
                        </a:spcAft>
                        <a:tabLst>
                          <a:tab pos="2809875" algn="l"/>
                          <a:tab pos="5005070" algn="r"/>
                        </a:tabLst>
                      </a:pPr>
                      <a:r>
                        <a:rPr lang="en-US" sz="1400" dirty="0">
                          <a:effectLst/>
                          <a:latin typeface="Times New Roman"/>
                          <a:ea typeface="Times New Roman"/>
                        </a:rPr>
                        <a:t>Entire program	</a:t>
                      </a:r>
                      <a:endParaRPr lang="en-US" sz="1100" dirty="0">
                        <a:effectLst/>
                        <a:latin typeface="Times New Roman"/>
                        <a:ea typeface="Times New Roman"/>
                      </a:endParaRPr>
                    </a:p>
                    <a:p>
                      <a:pPr marL="0" marR="0">
                        <a:spcBef>
                          <a:spcPts val="0"/>
                        </a:spcBef>
                        <a:spcAft>
                          <a:spcPts val="0"/>
                        </a:spcAft>
                        <a:tabLst>
                          <a:tab pos="2809875" algn="l"/>
                          <a:tab pos="5005070" algn="r"/>
                        </a:tabLst>
                      </a:pPr>
                      <a:r>
                        <a:rPr lang="en-US" sz="1400" dirty="0">
                          <a:effectLst/>
                          <a:latin typeface="Times New Roman"/>
                          <a:ea typeface="Times New Roman"/>
                        </a:rPr>
                        <a:t>Faster execution	</a:t>
                      </a:r>
                      <a:endParaRPr lang="en-US" sz="1100" dirty="0">
                        <a:effectLst/>
                        <a:latin typeface="Times New Roman"/>
                        <a:ea typeface="Times New Roman"/>
                      </a:endParaRPr>
                    </a:p>
                    <a:p>
                      <a:pPr marL="0" marR="0">
                        <a:spcBef>
                          <a:spcPts val="0"/>
                        </a:spcBef>
                        <a:spcAft>
                          <a:spcPts val="0"/>
                        </a:spcAft>
                        <a:tabLst>
                          <a:tab pos="2809875" algn="l"/>
                          <a:tab pos="5005070" algn="r"/>
                        </a:tabLst>
                      </a:pPr>
                      <a:r>
                        <a:rPr lang="en-US" sz="1400" dirty="0">
                          <a:effectLst/>
                          <a:latin typeface="Times New Roman"/>
                          <a:ea typeface="Times New Roman"/>
                        </a:rPr>
                        <a:t>More efficient execution	</a:t>
                      </a:r>
                      <a:endParaRPr lang="en-US" sz="1100" dirty="0">
                        <a:effectLst/>
                        <a:latin typeface="Times New Roman"/>
                        <a:ea typeface="Times New Roman"/>
                      </a:endParaRPr>
                    </a:p>
                    <a:p>
                      <a:pPr marL="0" marR="0">
                        <a:spcBef>
                          <a:spcPts val="0"/>
                        </a:spcBef>
                        <a:spcAft>
                          <a:spcPts val="0"/>
                        </a:spcAft>
                        <a:tabLst>
                          <a:tab pos="2819400" algn="l"/>
                          <a:tab pos="4957445" algn="r"/>
                        </a:tabLst>
                      </a:pPr>
                      <a:r>
                        <a:rPr lang="en-US" sz="1400" dirty="0">
                          <a:effectLst/>
                          <a:latin typeface="Times New Roman"/>
                          <a:ea typeface="Times New Roman"/>
                        </a:rPr>
                        <a:t>Good for commercial applications 	</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809875" algn="l"/>
                          <a:tab pos="5005070" algn="r"/>
                        </a:tabLst>
                      </a:pPr>
                      <a:r>
                        <a:rPr lang="en-US" sz="1400" dirty="0">
                          <a:effectLst/>
                          <a:latin typeface="Times New Roman"/>
                          <a:ea typeface="Times New Roman"/>
                        </a:rPr>
                        <a:t>Faster translation</a:t>
                      </a:r>
                      <a:endParaRPr lang="en-US" sz="1100" dirty="0">
                        <a:effectLst/>
                        <a:latin typeface="Times New Roman"/>
                        <a:ea typeface="Times New Roman"/>
                      </a:endParaRPr>
                    </a:p>
                    <a:p>
                      <a:pPr marL="0" marR="0">
                        <a:spcBef>
                          <a:spcPts val="0"/>
                        </a:spcBef>
                        <a:spcAft>
                          <a:spcPts val="0"/>
                        </a:spcAft>
                        <a:tabLst>
                          <a:tab pos="2809875" algn="l"/>
                          <a:tab pos="5005070" algn="r"/>
                        </a:tabLst>
                      </a:pPr>
                      <a:r>
                        <a:rPr lang="en-US" sz="1400" dirty="0">
                          <a:effectLst/>
                          <a:latin typeface="Times New Roman"/>
                          <a:ea typeface="Times New Roman"/>
                        </a:rPr>
                        <a:t>One instruction or macro at a time</a:t>
                      </a:r>
                      <a:endParaRPr lang="en-US" sz="1100" dirty="0">
                        <a:effectLst/>
                        <a:latin typeface="Times New Roman"/>
                        <a:ea typeface="Times New Roman"/>
                      </a:endParaRPr>
                    </a:p>
                    <a:p>
                      <a:pPr marL="0" marR="0">
                        <a:spcBef>
                          <a:spcPts val="0"/>
                        </a:spcBef>
                        <a:spcAft>
                          <a:spcPts val="0"/>
                        </a:spcAft>
                        <a:tabLst>
                          <a:tab pos="2809875" algn="l"/>
                          <a:tab pos="5005070" algn="r"/>
                        </a:tabLst>
                      </a:pPr>
                      <a:r>
                        <a:rPr lang="en-US" sz="1400" dirty="0">
                          <a:effectLst/>
                          <a:latin typeface="Times New Roman"/>
                          <a:ea typeface="Times New Roman"/>
                        </a:rPr>
                        <a:t>Slower execution</a:t>
                      </a:r>
                      <a:endParaRPr lang="en-US" sz="1100" dirty="0">
                        <a:effectLst/>
                        <a:latin typeface="Times New Roman"/>
                        <a:ea typeface="Times New Roman"/>
                      </a:endParaRPr>
                    </a:p>
                    <a:p>
                      <a:pPr marL="0" marR="0">
                        <a:spcBef>
                          <a:spcPts val="0"/>
                        </a:spcBef>
                        <a:spcAft>
                          <a:spcPts val="0"/>
                        </a:spcAft>
                        <a:tabLst>
                          <a:tab pos="2809875" algn="l"/>
                          <a:tab pos="5005070" algn="r"/>
                        </a:tabLst>
                      </a:pPr>
                      <a:r>
                        <a:rPr lang="en-US" sz="1400" dirty="0">
                          <a:effectLst/>
                          <a:latin typeface="Times New Roman"/>
                          <a:ea typeface="Times New Roman"/>
                        </a:rPr>
                        <a:t>Less efficient execution</a:t>
                      </a:r>
                      <a:endParaRPr lang="en-US" sz="1100" dirty="0">
                        <a:effectLst/>
                        <a:latin typeface="Times New Roman"/>
                        <a:ea typeface="Times New Roman"/>
                      </a:endParaRPr>
                    </a:p>
                    <a:p>
                      <a:pPr marL="0" marR="0">
                        <a:spcBef>
                          <a:spcPts val="0"/>
                        </a:spcBef>
                        <a:spcAft>
                          <a:spcPts val="0"/>
                        </a:spcAft>
                      </a:pPr>
                      <a:r>
                        <a:rPr lang="en-US" sz="1400" dirty="0">
                          <a:effectLst/>
                          <a:latin typeface="Times New Roman"/>
                          <a:ea typeface="Times New Roman"/>
                        </a:rPr>
                        <a:t>Good for program development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87431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p>
        </p:txBody>
      </p:sp>
      <p:sp>
        <p:nvSpPr>
          <p:cNvPr id="3" name="Content Placeholder 2"/>
          <p:cNvSpPr>
            <a:spLocks noGrp="1"/>
          </p:cNvSpPr>
          <p:nvPr>
            <p:ph idx="1"/>
          </p:nvPr>
        </p:nvSpPr>
        <p:spPr/>
        <p:txBody>
          <a:bodyPr/>
          <a:lstStyle/>
          <a:p>
            <a:pPr marL="3175" indent="0"/>
            <a:r>
              <a:rPr lang="en-US" dirty="0"/>
              <a:t> A </a:t>
            </a:r>
            <a:r>
              <a:rPr lang="en-US" i="1" dirty="0"/>
              <a:t>program</a:t>
            </a:r>
            <a:r>
              <a:rPr lang="en-US" dirty="0"/>
              <a:t> is a set of instructions in proper sequence, that causes a computer to perform a particular task.  </a:t>
            </a:r>
          </a:p>
          <a:p>
            <a:pPr marL="3175" indent="0"/>
            <a:endParaRPr lang="en-US" dirty="0"/>
          </a:p>
          <a:p>
            <a:pPr marL="3175" indent="0"/>
            <a:r>
              <a:rPr lang="en-US" dirty="0"/>
              <a:t> When learning to program in any programming language, it’s best just to learn the “rules of the game.”</a:t>
            </a:r>
          </a:p>
          <a:p>
            <a:pPr marL="3175" indent="0"/>
            <a:endParaRPr lang="en-US" dirty="0"/>
          </a:p>
          <a:p>
            <a:pPr marL="3175" indent="0"/>
            <a:r>
              <a:rPr lang="en-US" dirty="0"/>
              <a:t>Modern programs are </a:t>
            </a:r>
            <a:r>
              <a:rPr lang="en-US" i="1" dirty="0"/>
              <a:t>projects</a:t>
            </a:r>
            <a:r>
              <a:rPr lang="en-US" dirty="0"/>
              <a:t> composed of many of individual program modules that have to be linked together in order to be run.  In fact most developer systems have their own </a:t>
            </a:r>
            <a:r>
              <a:rPr lang="en-US" i="1" dirty="0"/>
              <a:t>integrated development environment</a:t>
            </a:r>
            <a:r>
              <a:rPr lang="en-US" dirty="0"/>
              <a:t> (ide) and programs are developed in phases within the ide.</a:t>
            </a:r>
          </a:p>
        </p:txBody>
      </p:sp>
      <p:sp>
        <p:nvSpPr>
          <p:cNvPr id="4" name="Footer Placeholder 3"/>
          <p:cNvSpPr>
            <a:spLocks noGrp="1"/>
          </p:cNvSpPr>
          <p:nvPr>
            <p:ph type="ftr" sz="quarter" idx="11"/>
          </p:nvPr>
        </p:nvSpPr>
        <p:spPr/>
        <p:txBody>
          <a:bodyPr/>
          <a:lstStyle/>
          <a:p>
            <a:r>
              <a:rPr lang="en-US"/>
              <a:t>Introduction to Programming</a:t>
            </a:r>
          </a:p>
        </p:txBody>
      </p:sp>
      <p:sp>
        <p:nvSpPr>
          <p:cNvPr id="5" name="Slide Number Placeholder 4"/>
          <p:cNvSpPr>
            <a:spLocks noGrp="1"/>
          </p:cNvSpPr>
          <p:nvPr>
            <p:ph type="sldNum" sz="quarter" idx="12"/>
          </p:nvPr>
        </p:nvSpPr>
        <p:spPr/>
        <p:txBody>
          <a:bodyPr/>
          <a:lstStyle/>
          <a:p>
            <a:fld id="{AEA9FEB3-C3DA-4C52-B0AC-BA966F8E9AAC}" type="slidenum">
              <a:rPr lang="en-US" smtClean="0"/>
              <a:t>12</a:t>
            </a:fld>
            <a:endParaRPr lang="en-US"/>
          </a:p>
        </p:txBody>
      </p:sp>
    </p:spTree>
    <p:extLst>
      <p:ext uri="{BB962C8B-B14F-4D97-AF65-F5344CB8AC3E}">
        <p14:creationId xmlns:p14="http://schemas.microsoft.com/office/powerpoint/2010/main" val="264540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548640"/>
          </a:xfrm>
        </p:spPr>
        <p:txBody>
          <a:bodyPr/>
          <a:lstStyle/>
          <a:p>
            <a:r>
              <a:rPr lang="en-US" dirty="0"/>
              <a:t>Review</a:t>
            </a:r>
          </a:p>
        </p:txBody>
      </p:sp>
      <p:sp>
        <p:nvSpPr>
          <p:cNvPr id="3" name="Content Placeholder 2"/>
          <p:cNvSpPr>
            <a:spLocks noGrp="1"/>
          </p:cNvSpPr>
          <p:nvPr>
            <p:ph idx="1"/>
          </p:nvPr>
        </p:nvSpPr>
        <p:spPr>
          <a:xfrm>
            <a:off x="822960" y="1676400"/>
            <a:ext cx="7520940" cy="3004077"/>
          </a:xfrm>
        </p:spPr>
        <p:txBody>
          <a:bodyPr numCol="2">
            <a:normAutofit lnSpcReduction="10000"/>
          </a:bodyPr>
          <a:lstStyle/>
          <a:p>
            <a:pPr lvl="1"/>
            <a:r>
              <a:rPr lang="en-US" dirty="0"/>
              <a:t>arithmetic and logical unit (ALU)</a:t>
            </a:r>
          </a:p>
          <a:p>
            <a:pPr lvl="1"/>
            <a:r>
              <a:rPr lang="en-US" dirty="0"/>
              <a:t>assembler</a:t>
            </a:r>
          </a:p>
          <a:p>
            <a:pPr lvl="1"/>
            <a:r>
              <a:rPr lang="en-US" dirty="0"/>
              <a:t>assembly language</a:t>
            </a:r>
          </a:p>
          <a:p>
            <a:pPr lvl="1"/>
            <a:r>
              <a:rPr lang="en-US" dirty="0"/>
              <a:t>central processing unit</a:t>
            </a:r>
          </a:p>
          <a:p>
            <a:pPr lvl="1"/>
            <a:r>
              <a:rPr lang="en-US" dirty="0"/>
              <a:t>compiler</a:t>
            </a:r>
          </a:p>
          <a:p>
            <a:pPr lvl="1"/>
            <a:r>
              <a:rPr lang="en-US" dirty="0"/>
              <a:t>compiler language</a:t>
            </a:r>
          </a:p>
          <a:p>
            <a:pPr lvl="1"/>
            <a:r>
              <a:rPr lang="en-US" dirty="0"/>
              <a:t>computer language</a:t>
            </a:r>
          </a:p>
          <a:p>
            <a:pPr lvl="1"/>
            <a:r>
              <a:rPr lang="en-US" dirty="0"/>
              <a:t>computer organization</a:t>
            </a:r>
          </a:p>
          <a:p>
            <a:pPr lvl="1"/>
            <a:r>
              <a:rPr lang="en-US" dirty="0"/>
              <a:t>CPU</a:t>
            </a:r>
          </a:p>
          <a:p>
            <a:pPr lvl="1"/>
            <a:r>
              <a:rPr lang="en-US" dirty="0"/>
              <a:t>high-level language</a:t>
            </a:r>
          </a:p>
          <a:p>
            <a:pPr lvl="1"/>
            <a:r>
              <a:rPr lang="en-US" dirty="0"/>
              <a:t>ide</a:t>
            </a:r>
          </a:p>
          <a:p>
            <a:pPr lvl="1"/>
            <a:r>
              <a:rPr lang="en-US" dirty="0"/>
              <a:t>input unit</a:t>
            </a:r>
          </a:p>
          <a:p>
            <a:pPr lvl="1"/>
            <a:r>
              <a:rPr lang="en-US" dirty="0"/>
              <a:t>interpreter</a:t>
            </a:r>
          </a:p>
          <a:p>
            <a:pPr lvl="1"/>
            <a:r>
              <a:rPr lang="en-US" dirty="0"/>
              <a:t>machine language</a:t>
            </a:r>
          </a:p>
          <a:p>
            <a:pPr lvl="1"/>
            <a:r>
              <a:rPr lang="en-US" dirty="0"/>
              <a:t>machine-dependent language</a:t>
            </a:r>
          </a:p>
          <a:p>
            <a:pPr lvl="1"/>
            <a:r>
              <a:rPr lang="en-US" dirty="0"/>
              <a:t>machine-independent language</a:t>
            </a:r>
          </a:p>
          <a:p>
            <a:pPr lvl="1"/>
            <a:r>
              <a:rPr lang="en-US" dirty="0"/>
              <a:t>main memory</a:t>
            </a:r>
          </a:p>
          <a:p>
            <a:pPr lvl="1"/>
            <a:r>
              <a:rPr lang="en-US" dirty="0"/>
              <a:t>output unit</a:t>
            </a:r>
          </a:p>
          <a:p>
            <a:pPr lvl="1"/>
            <a:r>
              <a:rPr lang="en-US" dirty="0"/>
              <a:t>program</a:t>
            </a:r>
          </a:p>
          <a:p>
            <a:pPr lvl="1"/>
            <a:r>
              <a:rPr lang="en-US" dirty="0"/>
              <a:t>secondary memory</a:t>
            </a:r>
          </a:p>
          <a:p>
            <a:pPr lvl="1"/>
            <a:r>
              <a:rPr lang="en-US" dirty="0"/>
              <a:t>secondary storage</a:t>
            </a:r>
          </a:p>
        </p:txBody>
      </p:sp>
      <p:sp>
        <p:nvSpPr>
          <p:cNvPr id="4" name="Footer Placeholder 3"/>
          <p:cNvSpPr>
            <a:spLocks noGrp="1"/>
          </p:cNvSpPr>
          <p:nvPr>
            <p:ph type="ftr" sz="quarter" idx="11"/>
          </p:nvPr>
        </p:nvSpPr>
        <p:spPr/>
        <p:txBody>
          <a:bodyPr/>
          <a:lstStyle/>
          <a:p>
            <a:r>
              <a:rPr lang="en-US"/>
              <a:t>Introduction to Programming</a:t>
            </a:r>
          </a:p>
        </p:txBody>
      </p:sp>
      <p:sp>
        <p:nvSpPr>
          <p:cNvPr id="5" name="Slide Number Placeholder 4"/>
          <p:cNvSpPr>
            <a:spLocks noGrp="1"/>
          </p:cNvSpPr>
          <p:nvPr>
            <p:ph type="sldNum" sz="quarter" idx="12"/>
          </p:nvPr>
        </p:nvSpPr>
        <p:spPr/>
        <p:txBody>
          <a:bodyPr/>
          <a:lstStyle/>
          <a:p>
            <a:fld id="{AEA9FEB3-C3DA-4C52-B0AC-BA966F8E9AAC}" type="slidenum">
              <a:rPr lang="en-US" smtClean="0"/>
              <a:t>13</a:t>
            </a:fld>
            <a:endParaRPr lang="en-US"/>
          </a:p>
        </p:txBody>
      </p:sp>
      <p:sp>
        <p:nvSpPr>
          <p:cNvPr id="9" name="TextBox 8"/>
          <p:cNvSpPr txBox="1"/>
          <p:nvPr/>
        </p:nvSpPr>
        <p:spPr>
          <a:xfrm>
            <a:off x="914400" y="1143000"/>
            <a:ext cx="7620000" cy="369332"/>
          </a:xfrm>
          <a:prstGeom prst="rect">
            <a:avLst/>
          </a:prstGeom>
          <a:noFill/>
        </p:spPr>
        <p:txBody>
          <a:bodyPr wrap="square" rtlCol="0">
            <a:spAutoFit/>
          </a:bodyPr>
          <a:lstStyle/>
          <a:p>
            <a:r>
              <a:rPr lang="en-US" dirty="0"/>
              <a:t>What did we learn in this lecture? Plenty.</a:t>
            </a:r>
          </a:p>
        </p:txBody>
      </p:sp>
    </p:spTree>
    <p:extLst>
      <p:ext uri="{BB962C8B-B14F-4D97-AF65-F5344CB8AC3E}">
        <p14:creationId xmlns:p14="http://schemas.microsoft.com/office/powerpoint/2010/main" val="75816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Computer Organization</a:t>
            </a:r>
          </a:p>
        </p:txBody>
      </p:sp>
      <p:sp>
        <p:nvSpPr>
          <p:cNvPr id="5" name="Content Placeholder 4"/>
          <p:cNvSpPr>
            <a:spLocks noGrp="1"/>
          </p:cNvSpPr>
          <p:nvPr>
            <p:ph idx="1"/>
          </p:nvPr>
        </p:nvSpPr>
        <p:spPr/>
        <p:txBody>
          <a:bodyPr>
            <a:normAutofit/>
          </a:bodyPr>
          <a:lstStyle/>
          <a:p>
            <a:r>
              <a:rPr lang="en-US" dirty="0"/>
              <a:t>A computer system has the following logical components:</a:t>
            </a:r>
          </a:p>
          <a:p>
            <a:r>
              <a:rPr lang="en-US" dirty="0"/>
              <a:t> </a:t>
            </a:r>
          </a:p>
          <a:p>
            <a:r>
              <a:rPr lang="en-US" dirty="0"/>
              <a:t>Input  </a:t>
            </a:r>
          </a:p>
          <a:p>
            <a:r>
              <a:rPr lang="en-US" dirty="0"/>
              <a:t>Output  </a:t>
            </a:r>
          </a:p>
          <a:p>
            <a:r>
              <a:rPr lang="en-US" dirty="0"/>
              <a:t>Central Processing Unit (CPU)  </a:t>
            </a:r>
          </a:p>
          <a:p>
            <a:r>
              <a:rPr lang="en-US" dirty="0"/>
              <a:t>Arithmetic &amp; Logical Unit (ALU)</a:t>
            </a:r>
          </a:p>
          <a:p>
            <a:r>
              <a:rPr lang="en-US" dirty="0"/>
              <a:t>Main Memory  </a:t>
            </a:r>
          </a:p>
          <a:p>
            <a:r>
              <a:rPr lang="en-US" dirty="0"/>
              <a:t>Secondary Storage</a:t>
            </a:r>
          </a:p>
        </p:txBody>
      </p:sp>
      <p:sp>
        <p:nvSpPr>
          <p:cNvPr id="6" name="Footer Placeholder 5"/>
          <p:cNvSpPr>
            <a:spLocks noGrp="1"/>
          </p:cNvSpPr>
          <p:nvPr>
            <p:ph type="ftr" sz="quarter" idx="11"/>
          </p:nvPr>
        </p:nvSpPr>
        <p:spPr/>
        <p:txBody>
          <a:bodyPr/>
          <a:lstStyle/>
          <a:p>
            <a:r>
              <a:rPr lang="en-US"/>
              <a:t>Introduction to Programming</a:t>
            </a:r>
          </a:p>
        </p:txBody>
      </p:sp>
      <p:sp>
        <p:nvSpPr>
          <p:cNvPr id="7" name="Slide Number Placeholder 6"/>
          <p:cNvSpPr>
            <a:spLocks noGrp="1"/>
          </p:cNvSpPr>
          <p:nvPr>
            <p:ph type="sldNum" sz="quarter" idx="12"/>
          </p:nvPr>
        </p:nvSpPr>
        <p:spPr/>
        <p:txBody>
          <a:bodyPr/>
          <a:lstStyle/>
          <a:p>
            <a:fld id="{AEA9FEB3-C3DA-4C52-B0AC-BA966F8E9AAC}" type="slidenum">
              <a:rPr lang="en-US" smtClean="0"/>
              <a:t>2</a:t>
            </a:fld>
            <a:endParaRPr lang="en-US"/>
          </a:p>
        </p:txBody>
      </p:sp>
    </p:spTree>
    <p:extLst>
      <p:ext uri="{BB962C8B-B14F-4D97-AF65-F5344CB8AC3E}">
        <p14:creationId xmlns:p14="http://schemas.microsoft.com/office/powerpoint/2010/main" val="355150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Computer Organization</a:t>
            </a:r>
          </a:p>
        </p:txBody>
      </p:sp>
      <p:sp>
        <p:nvSpPr>
          <p:cNvPr id="5" name="Content Placeholder 4"/>
          <p:cNvSpPr>
            <a:spLocks noGrp="1"/>
          </p:cNvSpPr>
          <p:nvPr>
            <p:ph idx="1"/>
          </p:nvPr>
        </p:nvSpPr>
        <p:spPr/>
        <p:txBody>
          <a:bodyPr>
            <a:normAutofit/>
          </a:bodyPr>
          <a:lstStyle/>
          <a:p>
            <a:r>
              <a:rPr lang="en-US" sz="1800" dirty="0"/>
              <a:t>Input Unit </a:t>
            </a:r>
            <a:r>
              <a:rPr lang="en-US" dirty="0"/>
              <a:t>‑ obtains data (and programs) from an input device for processing. Keyboard, mouse, CD‑ROM or DVD drive, scanner, digital camera...</a:t>
            </a:r>
          </a:p>
          <a:p>
            <a:endParaRPr lang="en-US" dirty="0"/>
          </a:p>
          <a:p>
            <a:r>
              <a:rPr lang="en-US" sz="1800" dirty="0"/>
              <a:t>Output Unit </a:t>
            </a:r>
            <a:r>
              <a:rPr lang="en-US" dirty="0"/>
              <a:t>‑ takes information from the computer and places it on an output device ‑ monitor screen, printer, tape, DVD‑Writer… </a:t>
            </a:r>
          </a:p>
          <a:p>
            <a:endParaRPr lang="en-US" dirty="0"/>
          </a:p>
          <a:p>
            <a:endParaRPr lang="en-US" dirty="0"/>
          </a:p>
          <a:p>
            <a:pPr lvl="3"/>
            <a:r>
              <a:rPr lang="en-US" dirty="0"/>
              <a:t>We (in the real world) use input / output devices to communicate with the computer.</a:t>
            </a:r>
          </a:p>
        </p:txBody>
      </p:sp>
      <p:sp>
        <p:nvSpPr>
          <p:cNvPr id="2" name="Footer Placeholder 1"/>
          <p:cNvSpPr>
            <a:spLocks noGrp="1"/>
          </p:cNvSpPr>
          <p:nvPr>
            <p:ph type="ftr" sz="quarter" idx="11"/>
          </p:nvPr>
        </p:nvSpPr>
        <p:spPr/>
        <p:txBody>
          <a:bodyPr/>
          <a:lstStyle/>
          <a:p>
            <a:r>
              <a:rPr lang="en-US"/>
              <a:t>Introduction to Programming</a:t>
            </a:r>
          </a:p>
        </p:txBody>
      </p:sp>
      <p:sp>
        <p:nvSpPr>
          <p:cNvPr id="3" name="Slide Number Placeholder 2"/>
          <p:cNvSpPr>
            <a:spLocks noGrp="1"/>
          </p:cNvSpPr>
          <p:nvPr>
            <p:ph type="sldNum" sz="quarter" idx="12"/>
          </p:nvPr>
        </p:nvSpPr>
        <p:spPr/>
        <p:txBody>
          <a:bodyPr/>
          <a:lstStyle/>
          <a:p>
            <a:fld id="{AEA9FEB3-C3DA-4C52-B0AC-BA966F8E9AAC}" type="slidenum">
              <a:rPr lang="en-US" smtClean="0"/>
              <a:t>3</a:t>
            </a:fld>
            <a:endParaRPr lang="en-US"/>
          </a:p>
        </p:txBody>
      </p:sp>
    </p:spTree>
    <p:extLst>
      <p:ext uri="{BB962C8B-B14F-4D97-AF65-F5344CB8AC3E}">
        <p14:creationId xmlns:p14="http://schemas.microsoft.com/office/powerpoint/2010/main" val="420544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Computer Organization</a:t>
            </a:r>
          </a:p>
        </p:txBody>
      </p:sp>
      <p:sp>
        <p:nvSpPr>
          <p:cNvPr id="5" name="Content Placeholder 4"/>
          <p:cNvSpPr>
            <a:spLocks noGrp="1"/>
          </p:cNvSpPr>
          <p:nvPr>
            <p:ph idx="1"/>
          </p:nvPr>
        </p:nvSpPr>
        <p:spPr/>
        <p:txBody>
          <a:bodyPr>
            <a:normAutofit/>
          </a:bodyPr>
          <a:lstStyle/>
          <a:p>
            <a:r>
              <a:rPr lang="en-US" sz="1800" dirty="0"/>
              <a:t>Central Processing Unit (CPU) </a:t>
            </a:r>
            <a:r>
              <a:rPr lang="en-US" dirty="0"/>
              <a:t>‑ Coordinates the operation of the other sections of the computer.</a:t>
            </a:r>
          </a:p>
          <a:p>
            <a:endParaRPr lang="en-US" dirty="0"/>
          </a:p>
          <a:p>
            <a:r>
              <a:rPr lang="en-US" sz="1800" dirty="0"/>
              <a:t>Arithmetic &amp; Logical Unit (ALU) </a:t>
            </a:r>
            <a:r>
              <a:rPr lang="en-US" dirty="0"/>
              <a:t>‑ where calculations, relational and logical operations are performed ‑ part of the CPU.</a:t>
            </a:r>
          </a:p>
        </p:txBody>
      </p:sp>
      <p:sp>
        <p:nvSpPr>
          <p:cNvPr id="2" name="Footer Placeholder 1"/>
          <p:cNvSpPr>
            <a:spLocks noGrp="1"/>
          </p:cNvSpPr>
          <p:nvPr>
            <p:ph type="ftr" sz="quarter" idx="11"/>
          </p:nvPr>
        </p:nvSpPr>
        <p:spPr/>
        <p:txBody>
          <a:bodyPr/>
          <a:lstStyle/>
          <a:p>
            <a:r>
              <a:rPr lang="en-US"/>
              <a:t>Introduction to Programming</a:t>
            </a:r>
          </a:p>
        </p:txBody>
      </p:sp>
      <p:sp>
        <p:nvSpPr>
          <p:cNvPr id="3" name="Slide Number Placeholder 2"/>
          <p:cNvSpPr>
            <a:spLocks noGrp="1"/>
          </p:cNvSpPr>
          <p:nvPr>
            <p:ph type="sldNum" sz="quarter" idx="12"/>
          </p:nvPr>
        </p:nvSpPr>
        <p:spPr/>
        <p:txBody>
          <a:bodyPr/>
          <a:lstStyle/>
          <a:p>
            <a:fld id="{AEA9FEB3-C3DA-4C52-B0AC-BA966F8E9AAC}" type="slidenum">
              <a:rPr lang="en-US" smtClean="0"/>
              <a:t>4</a:t>
            </a:fld>
            <a:endParaRPr lang="en-US"/>
          </a:p>
        </p:txBody>
      </p:sp>
    </p:spTree>
    <p:extLst>
      <p:ext uri="{BB962C8B-B14F-4D97-AF65-F5344CB8AC3E}">
        <p14:creationId xmlns:p14="http://schemas.microsoft.com/office/powerpoint/2010/main" val="253785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Computer Organization</a:t>
            </a:r>
          </a:p>
        </p:txBody>
      </p:sp>
      <p:sp>
        <p:nvSpPr>
          <p:cNvPr id="5" name="Content Placeholder 4"/>
          <p:cNvSpPr>
            <a:spLocks noGrp="1"/>
          </p:cNvSpPr>
          <p:nvPr>
            <p:ph idx="1"/>
          </p:nvPr>
        </p:nvSpPr>
        <p:spPr/>
        <p:txBody>
          <a:bodyPr>
            <a:normAutofit/>
          </a:bodyPr>
          <a:lstStyle/>
          <a:p>
            <a:r>
              <a:rPr lang="en-US" sz="1800" dirty="0"/>
              <a:t>Main Memory Unit </a:t>
            </a:r>
            <a:r>
              <a:rPr lang="en-US" dirty="0"/>
              <a:t>‑ primary memory, primary storage ‑ short‑term main storage area for data and executable programs (RAM). Ordered sequence of storage locations called memory cells, each memory cell has a unique address.</a:t>
            </a:r>
          </a:p>
          <a:p>
            <a:endParaRPr lang="en-US" dirty="0"/>
          </a:p>
          <a:p>
            <a:r>
              <a:rPr lang="en-US" sz="1800" dirty="0"/>
              <a:t>Secondary Storage Unit </a:t>
            </a:r>
            <a:r>
              <a:rPr lang="en-US" dirty="0"/>
              <a:t>‑ secondary memory, permanent memory ‑ long term, secondary storage area for data and programs.</a:t>
            </a:r>
          </a:p>
          <a:p>
            <a:endParaRPr lang="en-US" dirty="0"/>
          </a:p>
          <a:p>
            <a:endParaRPr lang="en-US" dirty="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90142878"/>
              </p:ext>
            </p:extLst>
          </p:nvPr>
        </p:nvGraphicFramePr>
        <p:xfrm>
          <a:off x="2286000" y="3505200"/>
          <a:ext cx="3850005" cy="1176654"/>
        </p:xfrm>
        <a:graphic>
          <a:graphicData uri="http://schemas.openxmlformats.org/drawingml/2006/table">
            <a:tbl>
              <a:tblPr/>
              <a:tblGrid>
                <a:gridCol w="1849755">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tblGrid>
              <a:tr h="237082">
                <a:tc>
                  <a:txBody>
                    <a:bodyPr/>
                    <a:lstStyle/>
                    <a:p>
                      <a:pPr marL="0" marR="0" algn="ctr">
                        <a:spcBef>
                          <a:spcPts val="0"/>
                        </a:spcBef>
                        <a:spcAft>
                          <a:spcPts val="0"/>
                        </a:spcAft>
                        <a:tabLst>
                          <a:tab pos="333375" algn="l"/>
                          <a:tab pos="2219325" algn="l"/>
                          <a:tab pos="3493135" algn="r"/>
                        </a:tabLst>
                      </a:pPr>
                      <a:r>
                        <a:rPr lang="en-US" sz="1200" b="1" i="1" dirty="0">
                          <a:effectLst/>
                          <a:latin typeface="Times New Roman"/>
                          <a:ea typeface="Times New Roman"/>
                        </a:rPr>
                        <a:t>Primary memory</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tabLst>
                          <a:tab pos="1952625" algn="l"/>
                          <a:tab pos="3493135" algn="r"/>
                        </a:tabLst>
                      </a:pPr>
                      <a:r>
                        <a:rPr lang="en-US" sz="1200" b="1" i="1">
                          <a:effectLst/>
                          <a:latin typeface="Times New Roman"/>
                          <a:ea typeface="Times New Roman"/>
                        </a:rPr>
                        <a:t>Secondary</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234893">
                <a:tc>
                  <a:txBody>
                    <a:bodyPr/>
                    <a:lstStyle/>
                    <a:p>
                      <a:pPr marL="0" marR="0">
                        <a:spcBef>
                          <a:spcPts val="0"/>
                        </a:spcBef>
                        <a:spcAft>
                          <a:spcPts val="0"/>
                        </a:spcAft>
                        <a:tabLst>
                          <a:tab pos="333375" algn="l"/>
                          <a:tab pos="2219325" algn="l"/>
                          <a:tab pos="3493135" algn="r"/>
                        </a:tabLst>
                      </a:pPr>
                      <a:r>
                        <a:rPr lang="en-US" sz="1200">
                          <a:effectLst/>
                          <a:latin typeface="Times New Roman"/>
                          <a:ea typeface="Times New Roman"/>
                        </a:rPr>
                        <a:t>Temporary, volatile</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33375" algn="l"/>
                          <a:tab pos="2219325" algn="l"/>
                          <a:tab pos="3493135" algn="r"/>
                        </a:tabLst>
                      </a:pPr>
                      <a:r>
                        <a:rPr lang="en-US" sz="1200">
                          <a:effectLst/>
                          <a:latin typeface="Times New Roman"/>
                          <a:ea typeface="Times New Roman"/>
                        </a:rPr>
                        <a:t>Permanent, non‑volatile</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4893">
                <a:tc>
                  <a:txBody>
                    <a:bodyPr/>
                    <a:lstStyle/>
                    <a:p>
                      <a:pPr marL="0" marR="0">
                        <a:spcBef>
                          <a:spcPts val="0"/>
                        </a:spcBef>
                        <a:spcAft>
                          <a:spcPts val="0"/>
                        </a:spcAft>
                        <a:tabLst>
                          <a:tab pos="333375" algn="l"/>
                          <a:tab pos="2219325" algn="l"/>
                          <a:tab pos="3493135" algn="r"/>
                        </a:tabLst>
                      </a:pPr>
                      <a:r>
                        <a:rPr lang="en-US" sz="1200">
                          <a:effectLst/>
                          <a:latin typeface="Times New Roman"/>
                          <a:ea typeface="Times New Roman"/>
                        </a:rPr>
                        <a:t>Rapid access</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33375" algn="l"/>
                          <a:tab pos="2219325" algn="l"/>
                          <a:tab pos="3493135" algn="r"/>
                        </a:tabLst>
                      </a:pPr>
                      <a:r>
                        <a:rPr lang="en-US" sz="1200">
                          <a:effectLst/>
                          <a:latin typeface="Times New Roman"/>
                          <a:ea typeface="Times New Roman"/>
                        </a:rPr>
                        <a:t>Slower access  (1/0)</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4893">
                <a:tc>
                  <a:txBody>
                    <a:bodyPr/>
                    <a:lstStyle/>
                    <a:p>
                      <a:pPr marL="0" marR="0">
                        <a:spcBef>
                          <a:spcPts val="0"/>
                        </a:spcBef>
                        <a:spcAft>
                          <a:spcPts val="0"/>
                        </a:spcAft>
                        <a:tabLst>
                          <a:tab pos="333375" algn="l"/>
                          <a:tab pos="2219325" algn="l"/>
                          <a:tab pos="3493135" algn="r"/>
                        </a:tabLst>
                      </a:pPr>
                      <a:r>
                        <a:rPr lang="en-US" sz="1200">
                          <a:effectLst/>
                          <a:latin typeface="Times New Roman"/>
                          <a:ea typeface="Times New Roman"/>
                        </a:rPr>
                        <a:t>Low capacity</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33375" algn="l"/>
                          <a:tab pos="2219325" algn="l"/>
                          <a:tab pos="3493135" algn="r"/>
                        </a:tabLst>
                      </a:pPr>
                      <a:r>
                        <a:rPr lang="en-US" sz="1200">
                          <a:effectLst/>
                          <a:latin typeface="Times New Roman"/>
                          <a:ea typeface="Times New Roman"/>
                        </a:rPr>
                        <a:t>High capacity</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893">
                <a:tc>
                  <a:txBody>
                    <a:bodyPr/>
                    <a:lstStyle/>
                    <a:p>
                      <a:pPr marL="0" marR="0">
                        <a:spcBef>
                          <a:spcPts val="0"/>
                        </a:spcBef>
                        <a:spcAft>
                          <a:spcPts val="0"/>
                        </a:spcAft>
                        <a:tabLst>
                          <a:tab pos="333375" algn="l"/>
                          <a:tab pos="2219325" algn="l"/>
                          <a:tab pos="3493135" algn="r"/>
                        </a:tabLst>
                      </a:pPr>
                      <a:r>
                        <a:rPr lang="en-US" sz="1200">
                          <a:effectLst/>
                          <a:latin typeface="Times New Roman"/>
                          <a:ea typeface="Times New Roman"/>
                        </a:rPr>
                        <a:t>High cost</a:t>
                      </a:r>
                      <a:endParaRPr lang="en-US" sz="11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333375" algn="l"/>
                          <a:tab pos="2219325" algn="l"/>
                          <a:tab pos="3493135" algn="r"/>
                        </a:tabLst>
                      </a:pPr>
                      <a:r>
                        <a:rPr lang="en-US" sz="1200" dirty="0">
                          <a:effectLst/>
                          <a:latin typeface="Times New Roman"/>
                          <a:ea typeface="Times New Roman"/>
                        </a:rPr>
                        <a:t>Low cost</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Rectangle 3"/>
          <p:cNvSpPr>
            <a:spLocks noChangeArrowheads="1"/>
          </p:cNvSpPr>
          <p:nvPr/>
        </p:nvSpPr>
        <p:spPr bwMode="auto">
          <a:xfrm>
            <a:off x="2657475" y="2378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1pPr>
            <a:lvl2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2pPr>
            <a:lvl3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3pPr>
            <a:lvl4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4pPr>
            <a:lvl5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5pPr>
            <a:lvl6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6pPr>
            <a:lvl7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7pPr>
            <a:lvl8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8pPr>
            <a:lvl9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34925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a:t>Introduction to Programming</a:t>
            </a:r>
          </a:p>
        </p:txBody>
      </p:sp>
      <p:sp>
        <p:nvSpPr>
          <p:cNvPr id="7" name="Slide Number Placeholder 6"/>
          <p:cNvSpPr>
            <a:spLocks noGrp="1"/>
          </p:cNvSpPr>
          <p:nvPr>
            <p:ph type="sldNum" sz="quarter" idx="12"/>
          </p:nvPr>
        </p:nvSpPr>
        <p:spPr/>
        <p:txBody>
          <a:bodyPr/>
          <a:lstStyle/>
          <a:p>
            <a:fld id="{AEA9FEB3-C3DA-4C52-B0AC-BA966F8E9AAC}" type="slidenum">
              <a:rPr lang="en-US" smtClean="0"/>
              <a:t>5</a:t>
            </a:fld>
            <a:endParaRPr lang="en-US"/>
          </a:p>
        </p:txBody>
      </p:sp>
    </p:spTree>
    <p:extLst>
      <p:ext uri="{BB962C8B-B14F-4D97-AF65-F5344CB8AC3E}">
        <p14:creationId xmlns:p14="http://schemas.microsoft.com/office/powerpoint/2010/main" val="337390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Computer Organization</a:t>
            </a:r>
          </a:p>
        </p:txBody>
      </p:sp>
      <p:sp>
        <p:nvSpPr>
          <p:cNvPr id="5" name="Content Placeholder 4"/>
          <p:cNvSpPr>
            <a:spLocks noGrp="1"/>
          </p:cNvSpPr>
          <p:nvPr>
            <p:ph idx="1"/>
          </p:nvPr>
        </p:nvSpPr>
        <p:spPr/>
        <p:txBody>
          <a:bodyPr>
            <a:normAutofit/>
          </a:bodyPr>
          <a:lstStyle/>
          <a:p>
            <a:r>
              <a:rPr lang="en-US" b="0" dirty="0"/>
              <a:t>Also….</a:t>
            </a:r>
            <a:endParaRPr lang="en-US" sz="1800" b="0" dirty="0"/>
          </a:p>
          <a:p>
            <a:endParaRPr lang="en-US" sz="1800" dirty="0"/>
          </a:p>
          <a:p>
            <a:r>
              <a:rPr lang="en-US" sz="1800" dirty="0"/>
              <a:t>Computer Networks </a:t>
            </a:r>
            <a:r>
              <a:rPr lang="en-US" dirty="0"/>
              <a:t>‑ allows each computer to access (e.g.) the same large hard disk drive and high‑quality printer ‑ LAN.</a:t>
            </a:r>
          </a:p>
        </p:txBody>
      </p:sp>
      <p:sp>
        <p:nvSpPr>
          <p:cNvPr id="3" name="Rectangle 3"/>
          <p:cNvSpPr>
            <a:spLocks noChangeArrowheads="1"/>
          </p:cNvSpPr>
          <p:nvPr/>
        </p:nvSpPr>
        <p:spPr bwMode="auto">
          <a:xfrm>
            <a:off x="2657475" y="2378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1pPr>
            <a:lvl2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2pPr>
            <a:lvl3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3pPr>
            <a:lvl4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4pPr>
            <a:lvl5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5pPr>
            <a:lvl6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6pPr>
            <a:lvl7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7pPr>
            <a:lvl8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8pPr>
            <a:lvl9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34925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a:t>Introduction to Programming</a:t>
            </a:r>
          </a:p>
        </p:txBody>
      </p:sp>
      <p:sp>
        <p:nvSpPr>
          <p:cNvPr id="7" name="Slide Number Placeholder 6"/>
          <p:cNvSpPr>
            <a:spLocks noGrp="1"/>
          </p:cNvSpPr>
          <p:nvPr>
            <p:ph type="sldNum" sz="quarter" idx="12"/>
          </p:nvPr>
        </p:nvSpPr>
        <p:spPr/>
        <p:txBody>
          <a:bodyPr/>
          <a:lstStyle/>
          <a:p>
            <a:fld id="{AEA9FEB3-C3DA-4C52-B0AC-BA966F8E9AAC}" type="slidenum">
              <a:rPr lang="en-US" smtClean="0"/>
              <a:t>6</a:t>
            </a:fld>
            <a:endParaRPr lang="en-US"/>
          </a:p>
        </p:txBody>
      </p:sp>
    </p:spTree>
    <p:extLst>
      <p:ext uri="{BB962C8B-B14F-4D97-AF65-F5344CB8AC3E}">
        <p14:creationId xmlns:p14="http://schemas.microsoft.com/office/powerpoint/2010/main" val="19535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Languages</a:t>
            </a:r>
          </a:p>
        </p:txBody>
      </p:sp>
      <p:sp>
        <p:nvSpPr>
          <p:cNvPr id="5" name="Rectangle 1"/>
          <p:cNvSpPr>
            <a:spLocks noChangeArrowheads="1"/>
          </p:cNvSpPr>
          <p:nvPr/>
        </p:nvSpPr>
        <p:spPr bwMode="auto">
          <a:xfrm>
            <a:off x="2657475" y="2378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1pPr>
            <a:lvl2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2pPr>
            <a:lvl3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3pPr>
            <a:lvl4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4pPr>
            <a:lvl5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5pPr>
            <a:lvl6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6pPr>
            <a:lvl7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7pPr>
            <a:lvl8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8pPr>
            <a:lvl9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34925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Content Placeholder 5"/>
          <p:cNvSpPr>
            <a:spLocks noGrp="1"/>
          </p:cNvSpPr>
          <p:nvPr>
            <p:ph idx="1"/>
          </p:nvPr>
        </p:nvSpPr>
        <p:spPr/>
        <p:txBody>
          <a:bodyPr>
            <a:normAutofit/>
          </a:bodyPr>
          <a:lstStyle/>
          <a:p>
            <a:r>
              <a:rPr lang="en-US" dirty="0"/>
              <a:t>In order to communicate with the computer we use one of several programming languages. </a:t>
            </a:r>
          </a:p>
          <a:p>
            <a:endParaRPr lang="en-US" dirty="0"/>
          </a:p>
          <a:p>
            <a:r>
              <a:rPr lang="en-US" dirty="0"/>
              <a:t>In the beginning, there were…</a:t>
            </a:r>
          </a:p>
          <a:p>
            <a:endParaRPr lang="en-US" dirty="0"/>
          </a:p>
          <a:p>
            <a:pPr lvl="2"/>
            <a:r>
              <a:rPr lang="en-US" dirty="0"/>
              <a:t>First generation ‑ Machine Language </a:t>
            </a:r>
          </a:p>
          <a:p>
            <a:pPr lvl="2"/>
            <a:r>
              <a:rPr lang="en-US" dirty="0"/>
              <a:t>Second generation ‑ Assembly Languages</a:t>
            </a:r>
          </a:p>
          <a:p>
            <a:pPr lvl="2"/>
            <a:r>
              <a:rPr lang="en-US" dirty="0"/>
              <a:t>Third generation ‑ Compiler Languages</a:t>
            </a:r>
          </a:p>
        </p:txBody>
      </p:sp>
      <p:sp>
        <p:nvSpPr>
          <p:cNvPr id="7" name="Footer Placeholder 6"/>
          <p:cNvSpPr>
            <a:spLocks noGrp="1"/>
          </p:cNvSpPr>
          <p:nvPr>
            <p:ph type="ftr" sz="quarter" idx="11"/>
          </p:nvPr>
        </p:nvSpPr>
        <p:spPr/>
        <p:txBody>
          <a:bodyPr/>
          <a:lstStyle/>
          <a:p>
            <a:r>
              <a:rPr lang="en-US"/>
              <a:t>Introduction to Programming</a:t>
            </a:r>
          </a:p>
        </p:txBody>
      </p:sp>
      <p:sp>
        <p:nvSpPr>
          <p:cNvPr id="8" name="Slide Number Placeholder 7"/>
          <p:cNvSpPr>
            <a:spLocks noGrp="1"/>
          </p:cNvSpPr>
          <p:nvPr>
            <p:ph type="sldNum" sz="quarter" idx="12"/>
          </p:nvPr>
        </p:nvSpPr>
        <p:spPr/>
        <p:txBody>
          <a:bodyPr/>
          <a:lstStyle/>
          <a:p>
            <a:fld id="{AEA9FEB3-C3DA-4C52-B0AC-BA966F8E9AAC}" type="slidenum">
              <a:rPr lang="en-US" smtClean="0"/>
              <a:t>7</a:t>
            </a:fld>
            <a:endParaRPr lang="en-US"/>
          </a:p>
        </p:txBody>
      </p:sp>
    </p:spTree>
    <p:extLst>
      <p:ext uri="{BB962C8B-B14F-4D97-AF65-F5344CB8AC3E}">
        <p14:creationId xmlns:p14="http://schemas.microsoft.com/office/powerpoint/2010/main" val="452975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Languages</a:t>
            </a:r>
          </a:p>
        </p:txBody>
      </p:sp>
      <p:sp>
        <p:nvSpPr>
          <p:cNvPr id="5" name="Rectangle 1"/>
          <p:cNvSpPr>
            <a:spLocks noChangeArrowheads="1"/>
          </p:cNvSpPr>
          <p:nvPr/>
        </p:nvSpPr>
        <p:spPr bwMode="auto">
          <a:xfrm>
            <a:off x="2657475" y="2378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1pPr>
            <a:lvl2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2pPr>
            <a:lvl3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3pPr>
            <a:lvl4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4pPr>
            <a:lvl5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5pPr>
            <a:lvl6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6pPr>
            <a:lvl7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7pPr>
            <a:lvl8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8pPr>
            <a:lvl9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34925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Content Placeholder 5"/>
          <p:cNvSpPr>
            <a:spLocks noGrp="1"/>
          </p:cNvSpPr>
          <p:nvPr>
            <p:ph idx="1"/>
          </p:nvPr>
        </p:nvSpPr>
        <p:spPr/>
        <p:txBody>
          <a:bodyPr>
            <a:normAutofit/>
          </a:bodyPr>
          <a:lstStyle/>
          <a:p>
            <a:r>
              <a:rPr lang="en-US" dirty="0"/>
              <a:t>First generation ‑ Machine Language</a:t>
            </a:r>
          </a:p>
          <a:p>
            <a:endParaRPr lang="en-US" dirty="0"/>
          </a:p>
          <a:p>
            <a:pPr lvl="1"/>
            <a:r>
              <a:rPr lang="en-US" dirty="0"/>
              <a:t>Each type of computer has its own machine language, the only language it can understand (machine dependent). Most machine languages consist of binary codes for both data and instructions, e.g., to add overtime pay to base pay we would need a series of binary codes such as, perhaps: </a:t>
            </a:r>
          </a:p>
          <a:p>
            <a:endParaRPr lang="en-US" dirty="0"/>
          </a:p>
          <a:p>
            <a:r>
              <a:rPr lang="en-US" dirty="0"/>
              <a:t>0010 0000 0000 0100 </a:t>
            </a:r>
          </a:p>
          <a:p>
            <a:r>
              <a:rPr lang="en-US" dirty="0"/>
              <a:t>0100 0000 0000 0101 </a:t>
            </a:r>
          </a:p>
          <a:p>
            <a:r>
              <a:rPr lang="en-US" dirty="0"/>
              <a:t>0011 0000 0000 0110</a:t>
            </a:r>
          </a:p>
        </p:txBody>
      </p:sp>
      <p:sp>
        <p:nvSpPr>
          <p:cNvPr id="7" name="Footer Placeholder 6"/>
          <p:cNvSpPr>
            <a:spLocks noGrp="1"/>
          </p:cNvSpPr>
          <p:nvPr>
            <p:ph type="ftr" sz="quarter" idx="11"/>
          </p:nvPr>
        </p:nvSpPr>
        <p:spPr/>
        <p:txBody>
          <a:bodyPr/>
          <a:lstStyle/>
          <a:p>
            <a:r>
              <a:rPr lang="en-US"/>
              <a:t>Introduction to Programming</a:t>
            </a:r>
          </a:p>
        </p:txBody>
      </p:sp>
      <p:sp>
        <p:nvSpPr>
          <p:cNvPr id="8" name="Slide Number Placeholder 7"/>
          <p:cNvSpPr>
            <a:spLocks noGrp="1"/>
          </p:cNvSpPr>
          <p:nvPr>
            <p:ph type="sldNum" sz="quarter" idx="12"/>
          </p:nvPr>
        </p:nvSpPr>
        <p:spPr/>
        <p:txBody>
          <a:bodyPr/>
          <a:lstStyle/>
          <a:p>
            <a:fld id="{AEA9FEB3-C3DA-4C52-B0AC-BA966F8E9AAC}" type="slidenum">
              <a:rPr lang="en-US" smtClean="0"/>
              <a:t>8</a:t>
            </a:fld>
            <a:endParaRPr lang="en-US"/>
          </a:p>
        </p:txBody>
      </p:sp>
    </p:spTree>
    <p:extLst>
      <p:ext uri="{BB962C8B-B14F-4D97-AF65-F5344CB8AC3E}">
        <p14:creationId xmlns:p14="http://schemas.microsoft.com/office/powerpoint/2010/main" val="3991293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Languages</a:t>
            </a:r>
          </a:p>
        </p:txBody>
      </p:sp>
      <p:sp>
        <p:nvSpPr>
          <p:cNvPr id="5" name="Rectangle 1"/>
          <p:cNvSpPr>
            <a:spLocks noChangeArrowheads="1"/>
          </p:cNvSpPr>
          <p:nvPr/>
        </p:nvSpPr>
        <p:spPr bwMode="auto">
          <a:xfrm>
            <a:off x="2657475" y="2378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1pPr>
            <a:lvl2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2pPr>
            <a:lvl3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3pPr>
            <a:lvl4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4pPr>
            <a:lvl5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5pPr>
            <a:lvl6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6pPr>
            <a:lvl7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7pPr>
            <a:lvl8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8pPr>
            <a:lvl9pPr fontAlgn="base">
              <a:spcBef>
                <a:spcPct val="0"/>
              </a:spcBef>
              <a:spcAft>
                <a:spcPct val="0"/>
              </a:spcAft>
              <a:tabLst>
                <a:tab pos="1952625" algn="l"/>
                <a:tab pos="3492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3492500" algn="r"/>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Content Placeholder 5"/>
          <p:cNvSpPr>
            <a:spLocks noGrp="1"/>
          </p:cNvSpPr>
          <p:nvPr>
            <p:ph idx="1"/>
          </p:nvPr>
        </p:nvSpPr>
        <p:spPr/>
        <p:txBody>
          <a:bodyPr>
            <a:normAutofit/>
          </a:bodyPr>
          <a:lstStyle/>
          <a:p>
            <a:r>
              <a:rPr lang="en-US" dirty="0"/>
              <a:t>Second generation ‑ Assembly Languages</a:t>
            </a:r>
          </a:p>
          <a:p>
            <a:r>
              <a:rPr lang="en-US" dirty="0"/>
              <a:t> </a:t>
            </a:r>
          </a:p>
          <a:p>
            <a:pPr lvl="1"/>
            <a:r>
              <a:rPr lang="en-US" dirty="0"/>
              <a:t>Uses English‑like abbreviations to represent the machine‑language instructions. Uses a translator program called an </a:t>
            </a:r>
            <a:r>
              <a:rPr lang="en-US" i="1" dirty="0"/>
              <a:t>assembler</a:t>
            </a:r>
            <a:r>
              <a:rPr lang="en-US" dirty="0"/>
              <a:t> to convert each instruction from the assembly language instruction to the corresponding machine language binary code e.g., perhaps:</a:t>
            </a:r>
          </a:p>
          <a:p>
            <a:endParaRPr lang="en-US" dirty="0"/>
          </a:p>
          <a:p>
            <a:r>
              <a:rPr lang="en-US" dirty="0"/>
              <a:t>LOAD	BASEPAY</a:t>
            </a:r>
          </a:p>
          <a:p>
            <a:r>
              <a:rPr lang="en-US" dirty="0"/>
              <a:t>ADD	OVERPAY</a:t>
            </a:r>
          </a:p>
          <a:p>
            <a:r>
              <a:rPr lang="en-US" dirty="0"/>
              <a:t>STORE 	GROSSPAY</a:t>
            </a:r>
          </a:p>
          <a:p>
            <a:endParaRPr lang="en-US" dirty="0"/>
          </a:p>
        </p:txBody>
      </p:sp>
      <p:sp>
        <p:nvSpPr>
          <p:cNvPr id="7" name="Footer Placeholder 6"/>
          <p:cNvSpPr>
            <a:spLocks noGrp="1"/>
          </p:cNvSpPr>
          <p:nvPr>
            <p:ph type="ftr" sz="quarter" idx="11"/>
          </p:nvPr>
        </p:nvSpPr>
        <p:spPr/>
        <p:txBody>
          <a:bodyPr/>
          <a:lstStyle/>
          <a:p>
            <a:r>
              <a:rPr lang="en-US"/>
              <a:t>Introduction to Programming</a:t>
            </a:r>
          </a:p>
        </p:txBody>
      </p:sp>
      <p:sp>
        <p:nvSpPr>
          <p:cNvPr id="8" name="Slide Number Placeholder 7"/>
          <p:cNvSpPr>
            <a:spLocks noGrp="1"/>
          </p:cNvSpPr>
          <p:nvPr>
            <p:ph type="sldNum" sz="quarter" idx="12"/>
          </p:nvPr>
        </p:nvSpPr>
        <p:spPr/>
        <p:txBody>
          <a:bodyPr/>
          <a:lstStyle/>
          <a:p>
            <a:fld id="{AEA9FEB3-C3DA-4C52-B0AC-BA966F8E9AAC}" type="slidenum">
              <a:rPr lang="en-US" smtClean="0"/>
              <a:t>9</a:t>
            </a:fld>
            <a:endParaRPr lang="en-US"/>
          </a:p>
        </p:txBody>
      </p:sp>
    </p:spTree>
    <p:extLst>
      <p:ext uri="{BB962C8B-B14F-4D97-AF65-F5344CB8AC3E}">
        <p14:creationId xmlns:p14="http://schemas.microsoft.com/office/powerpoint/2010/main" val="14887368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
      <a:dk1>
        <a:sysClr val="windowText" lastClr="000000"/>
      </a:dk1>
      <a:lt1>
        <a:sysClr val="window" lastClr="FFFFFF"/>
      </a:lt1>
      <a:dk2>
        <a:srgbClr val="424456"/>
      </a:dk2>
      <a:lt2>
        <a:srgbClr val="DEDEDE"/>
      </a:lt2>
      <a:accent1>
        <a:srgbClr val="53548A"/>
      </a:accent1>
      <a:accent2>
        <a:srgbClr val="5C92B5"/>
      </a:accent2>
      <a:accent3>
        <a:srgbClr val="A04DA3"/>
      </a:accent3>
      <a:accent4>
        <a:srgbClr val="C4652D"/>
      </a:accent4>
      <a:accent5>
        <a:srgbClr val="8B5D3D"/>
      </a:accent5>
      <a:accent6>
        <a:srgbClr val="5C92B5"/>
      </a:accent6>
      <a:hlink>
        <a:srgbClr val="67AFBD"/>
      </a:hlink>
      <a:folHlink>
        <a:srgbClr val="C2A874"/>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87</TotalTime>
  <Words>893</Words>
  <Application>Microsoft Office PowerPoint</Application>
  <PresentationFormat>On-screen Show (4:3)</PresentationFormat>
  <Paragraphs>148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Palatino Linotype</vt:lpstr>
      <vt:lpstr>Times New Roman</vt:lpstr>
      <vt:lpstr>Wingdings</vt:lpstr>
      <vt:lpstr>Angles</vt:lpstr>
      <vt:lpstr>Introduction to Programming</vt:lpstr>
      <vt:lpstr>Computer Organization</vt:lpstr>
      <vt:lpstr>Computer Organization</vt:lpstr>
      <vt:lpstr>Computer Organization</vt:lpstr>
      <vt:lpstr>Computer Organization</vt:lpstr>
      <vt:lpstr>Computer Organization</vt:lpstr>
      <vt:lpstr>Computer Languages</vt:lpstr>
      <vt:lpstr>Computer Languages</vt:lpstr>
      <vt:lpstr>Computer Languages</vt:lpstr>
      <vt:lpstr>Computer Languages</vt:lpstr>
      <vt:lpstr>Computer Languages</vt:lpstr>
      <vt:lpstr>Programming</vt:lpstr>
      <vt:lpstr>Review</vt:lpstr>
    </vt:vector>
  </TitlesOfParts>
  <Company>Baruch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Baruch College</dc:creator>
  <cp:lastModifiedBy>Kamran</cp:lastModifiedBy>
  <cp:revision>15</cp:revision>
  <dcterms:created xsi:type="dcterms:W3CDTF">2014-11-11T16:15:54Z</dcterms:created>
  <dcterms:modified xsi:type="dcterms:W3CDTF">2020-05-15T18:49:10Z</dcterms:modified>
</cp:coreProperties>
</file>